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01" r:id="rId2"/>
    <p:sldId id="303" r:id="rId3"/>
    <p:sldId id="316" r:id="rId4"/>
    <p:sldId id="317" r:id="rId5"/>
    <p:sldId id="318" r:id="rId6"/>
    <p:sldId id="319" r:id="rId7"/>
    <p:sldId id="320" r:id="rId8"/>
    <p:sldId id="321" r:id="rId9"/>
    <p:sldId id="323" r:id="rId10"/>
    <p:sldId id="322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3" r:id="rId19"/>
    <p:sldId id="334" r:id="rId20"/>
    <p:sldId id="335" r:id="rId21"/>
    <p:sldId id="336" r:id="rId22"/>
    <p:sldId id="337" r:id="rId23"/>
    <p:sldId id="340" r:id="rId24"/>
    <p:sldId id="341" r:id="rId25"/>
    <p:sldId id="338" r:id="rId26"/>
    <p:sldId id="339" r:id="rId27"/>
    <p:sldId id="356" r:id="rId28"/>
    <p:sldId id="342" r:id="rId29"/>
    <p:sldId id="343" r:id="rId30"/>
    <p:sldId id="350" r:id="rId31"/>
    <p:sldId id="344" r:id="rId32"/>
    <p:sldId id="351" r:id="rId33"/>
    <p:sldId id="345" r:id="rId34"/>
    <p:sldId id="352" r:id="rId35"/>
    <p:sldId id="346" r:id="rId36"/>
    <p:sldId id="353" r:id="rId37"/>
    <p:sldId id="347" r:id="rId38"/>
    <p:sldId id="354" r:id="rId39"/>
    <p:sldId id="348" r:id="rId40"/>
    <p:sldId id="355" r:id="rId41"/>
    <p:sldId id="349" r:id="rId42"/>
    <p:sldId id="357" r:id="rId43"/>
    <p:sldId id="298" r:id="rId4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8955"/>
    <a:srgbClr val="01B06D"/>
    <a:srgbClr val="018351"/>
    <a:srgbClr val="2B2E37"/>
    <a:srgbClr val="595F6F"/>
    <a:srgbClr val="FF6849"/>
    <a:srgbClr val="FFB64D"/>
    <a:srgbClr val="FF4F63"/>
    <a:srgbClr val="14B5EB"/>
    <a:srgbClr val="E254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2857" autoAdjust="0"/>
  </p:normalViewPr>
  <p:slideViewPr>
    <p:cSldViewPr snapToGrid="0">
      <p:cViewPr varScale="1">
        <p:scale>
          <a:sx n="86" d="100"/>
          <a:sy n="86" d="100"/>
        </p:scale>
        <p:origin x="33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222"/>
    </p:cViewPr>
  </p:sorterViewPr>
  <p:gridSpacing cx="69848" cy="6984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48C37B63-8D14-4821-B1F4-413E6469D213}" type="datetimeFigureOut">
              <a:rPr lang="zh-CN" altLang="en-US"/>
              <a:pPr>
                <a:defRPr/>
              </a:pPr>
              <a:t>2019/9/20</a:t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8CBE8FA0-300D-405B-9885-FC07D65037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2005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137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269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60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591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979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62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369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727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557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015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319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902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808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053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920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871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859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976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017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965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7368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78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0638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35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430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762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150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95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658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82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C0C67-8B5E-41C1-8110-E960F4EC1217}" type="datetime1">
              <a:rPr lang="zh-CN" altLang="en-US"/>
              <a:pPr>
                <a:defRPr/>
              </a:pPr>
              <a:t>2019/9/20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6EB94-B338-4B8E-95AB-42D4883BA6B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356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2B7B2-1A6A-4450-826F-78786F678C76}" type="datetime1">
              <a:rPr lang="zh-CN" altLang="en-US"/>
              <a:pPr>
                <a:defRPr/>
              </a:pPr>
              <a:t>2019/9/20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A94E1-5CED-4F27-9F25-25A44226416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547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1D519-207F-4FD3-B7F2-69CCFD7D4068}" type="datetime1">
              <a:rPr lang="zh-CN" altLang="en-US"/>
              <a:pPr>
                <a:defRPr/>
              </a:pPr>
              <a:t>2019/9/20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4F85A-3411-4B5A-BF08-06E293B05ED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12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7A707-6D23-4694-AE34-79256649C85F}" type="datetime1">
              <a:rPr lang="zh-CN" altLang="en-US"/>
              <a:pPr>
                <a:defRPr/>
              </a:pPr>
              <a:t>2019/9/20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45FD1-E8F5-4F57-BF48-18ECFD1379B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91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1A4575-B367-4CF8-AA02-B6B796A93F8F}" type="datetime1">
              <a:rPr lang="zh-CN" altLang="en-US"/>
              <a:pPr>
                <a:defRPr/>
              </a:pPr>
              <a:t>2019/9/20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75E6A-D318-45A5-9BBC-35AEAE200AA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1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8147F8-AE6F-4F67-97B9-746532DBD8C6}" type="datetime1">
              <a:rPr lang="zh-CN" altLang="en-US"/>
              <a:pPr>
                <a:defRPr/>
              </a:pPr>
              <a:t>2019/9/20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B7F9D4-5A85-4742-98FC-5C70D70C0C9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25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B01EE1-A6F3-4381-BEA0-6983611C107C}" type="datetime1">
              <a:rPr lang="zh-CN" altLang="en-US"/>
              <a:pPr>
                <a:defRPr/>
              </a:pPr>
              <a:t>2019/9/20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87ACA-CE80-46FD-82BD-B536178E5AE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55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65223-D43B-4C70-A2E1-2909DBD1F30B}" type="datetime1">
              <a:rPr lang="zh-CN" altLang="en-US"/>
              <a:pPr>
                <a:defRPr/>
              </a:pPr>
              <a:t>2019/9/20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AE69E4-66CD-42A4-BAE6-4E3DB9BDAD7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09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A4F1AB-90BB-4082-BCA9-C7C19E9BBA58}" type="datetime1">
              <a:rPr lang="zh-CN" altLang="en-US"/>
              <a:pPr>
                <a:defRPr/>
              </a:pPr>
              <a:t>2019/9/20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7D688C-9515-4AFD-87D6-12E44213EF3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489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85BDDB-7E8A-4629-A4E3-427B7A2EA4FC}" type="datetime1">
              <a:rPr lang="zh-CN" altLang="en-US"/>
              <a:pPr>
                <a:defRPr/>
              </a:pPr>
              <a:t>2019/9/20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57402D-1D96-4155-ACCA-2A492CF535C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84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16EF8-BC4F-492F-B380-23BD5BACCB4A}" type="datetime1">
              <a:rPr lang="zh-CN" altLang="en-US"/>
              <a:pPr>
                <a:defRPr/>
              </a:pPr>
              <a:t>2019/9/20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8DE2E-41AC-42E6-AF72-49B6B49A0AE7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27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C626B18-32A3-40ED-8649-8593B05BBEFD}" type="datetime1">
              <a:rPr lang="zh-CN" altLang="en-US"/>
              <a:pPr>
                <a:defRPr/>
              </a:pPr>
              <a:t>2019/9/20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F3E4DA1-0E6A-4530-8022-B4355146D2C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框 10"/>
          <p:cNvSpPr>
            <a:spLocks noChangeArrowheads="1"/>
          </p:cNvSpPr>
          <p:nvPr/>
        </p:nvSpPr>
        <p:spPr bwMode="auto">
          <a:xfrm>
            <a:off x="2156897" y="3734813"/>
            <a:ext cx="75713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拉钩网数据分析、数据挖掘薪酬分析报告</a:t>
            </a:r>
          </a:p>
        </p:txBody>
      </p:sp>
      <p:sp>
        <p:nvSpPr>
          <p:cNvPr id="3076" name="文本框 12"/>
          <p:cNvSpPr>
            <a:spLocks noChangeArrowheads="1"/>
          </p:cNvSpPr>
          <p:nvPr/>
        </p:nvSpPr>
        <p:spPr bwMode="auto">
          <a:xfrm>
            <a:off x="4968875" y="5200650"/>
            <a:ext cx="2254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汇报人：刘靓 </a:t>
            </a:r>
          </a:p>
        </p:txBody>
      </p:sp>
      <p:grpSp>
        <p:nvGrpSpPr>
          <p:cNvPr id="3077" name="Group 5"/>
          <p:cNvGrpSpPr>
            <a:grpSpLocks/>
          </p:cNvGrpSpPr>
          <p:nvPr/>
        </p:nvGrpSpPr>
        <p:grpSpPr bwMode="auto">
          <a:xfrm>
            <a:off x="4757738" y="1038225"/>
            <a:ext cx="2676525" cy="2420938"/>
            <a:chOff x="0" y="0"/>
            <a:chExt cx="2678112" cy="2420937"/>
          </a:xfrm>
        </p:grpSpPr>
        <p:grpSp>
          <p:nvGrpSpPr>
            <p:cNvPr id="3084" name="Group 6"/>
            <p:cNvGrpSpPr>
              <a:grpSpLocks/>
            </p:cNvGrpSpPr>
            <p:nvPr/>
          </p:nvGrpSpPr>
          <p:grpSpPr bwMode="auto">
            <a:xfrm>
              <a:off x="0" y="0"/>
              <a:ext cx="2678112" cy="2420937"/>
              <a:chOff x="0" y="0"/>
              <a:chExt cx="2678112" cy="2420937"/>
            </a:xfrm>
          </p:grpSpPr>
          <p:sp>
            <p:nvSpPr>
              <p:cNvPr id="3086" name="椭圆 8"/>
              <p:cNvSpPr>
                <a:spLocks noChangeArrowheads="1"/>
              </p:cNvSpPr>
              <p:nvPr/>
            </p:nvSpPr>
            <p:spPr bwMode="auto">
              <a:xfrm>
                <a:off x="1047750" y="0"/>
                <a:ext cx="1562100" cy="1562100"/>
              </a:xfrm>
              <a:prstGeom prst="ellipse">
                <a:avLst/>
              </a:prstGeom>
              <a:solidFill>
                <a:srgbClr val="FC6B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87" name="椭圆 5"/>
              <p:cNvSpPr>
                <a:spLocks noChangeArrowheads="1"/>
              </p:cNvSpPr>
              <p:nvPr/>
            </p:nvSpPr>
            <p:spPr bwMode="auto">
              <a:xfrm>
                <a:off x="0" y="1103312"/>
                <a:ext cx="1247775" cy="1247775"/>
              </a:xfrm>
              <a:prstGeom prst="ellipse">
                <a:avLst/>
              </a:prstGeom>
              <a:solidFill>
                <a:srgbClr val="FEC3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88" name="椭圆 7"/>
              <p:cNvSpPr>
                <a:spLocks noChangeArrowheads="1"/>
              </p:cNvSpPr>
              <p:nvPr/>
            </p:nvSpPr>
            <p:spPr bwMode="auto">
              <a:xfrm>
                <a:off x="603250" y="1993900"/>
                <a:ext cx="427037" cy="427037"/>
              </a:xfrm>
              <a:prstGeom prst="ellipse">
                <a:avLst/>
              </a:prstGeom>
              <a:solidFill>
                <a:srgbClr val="F89E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89" name="椭圆 9"/>
              <p:cNvSpPr>
                <a:spLocks noChangeArrowheads="1"/>
              </p:cNvSpPr>
              <p:nvPr/>
            </p:nvSpPr>
            <p:spPr bwMode="auto">
              <a:xfrm>
                <a:off x="1957387" y="641350"/>
                <a:ext cx="720725" cy="719137"/>
              </a:xfrm>
              <a:prstGeom prst="ellipse">
                <a:avLst/>
              </a:prstGeom>
              <a:solidFill>
                <a:srgbClr val="29BD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90" name="椭圆 4"/>
              <p:cNvSpPr>
                <a:spLocks noChangeArrowheads="1"/>
              </p:cNvSpPr>
              <p:nvPr/>
            </p:nvSpPr>
            <p:spPr bwMode="auto">
              <a:xfrm>
                <a:off x="207962" y="173037"/>
                <a:ext cx="2159000" cy="2159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3085" name="文本框 2"/>
            <p:cNvSpPr txBox="1">
              <a:spLocks noChangeArrowheads="1"/>
            </p:cNvSpPr>
            <p:nvPr/>
          </p:nvSpPr>
          <p:spPr bwMode="auto">
            <a:xfrm>
              <a:off x="328017" y="901481"/>
              <a:ext cx="203894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3600" b="1" dirty="0">
                  <a:solidFill>
                    <a:srgbClr val="595F6F"/>
                  </a:solidFill>
                  <a:latin typeface="Arial" panose="020B0604020202020204" pitchFamily="34" charset="0"/>
                </a:rPr>
                <a:t>数据汇报</a:t>
              </a:r>
            </a:p>
          </p:txBody>
        </p:sp>
      </p:grpSp>
      <p:grpSp>
        <p:nvGrpSpPr>
          <p:cNvPr id="3079" name="Group 14"/>
          <p:cNvGrpSpPr>
            <a:grpSpLocks/>
          </p:cNvGrpSpPr>
          <p:nvPr/>
        </p:nvGrpSpPr>
        <p:grpSpPr bwMode="auto">
          <a:xfrm>
            <a:off x="5019675" y="4459288"/>
            <a:ext cx="2124075" cy="46037"/>
            <a:chOff x="0" y="0"/>
            <a:chExt cx="2021884" cy="45719"/>
          </a:xfrm>
        </p:grpSpPr>
        <p:sp>
          <p:nvSpPr>
            <p:cNvPr id="3080" name="矩形 6"/>
            <p:cNvSpPr>
              <a:spLocks noChangeArrowheads="1"/>
            </p:cNvSpPr>
            <p:nvPr/>
          </p:nvSpPr>
          <p:spPr bwMode="auto">
            <a:xfrm>
              <a:off x="0" y="0"/>
              <a:ext cx="513183" cy="45719"/>
            </a:xfrm>
            <a:prstGeom prst="rect">
              <a:avLst/>
            </a:prstGeom>
            <a:solidFill>
              <a:srgbClr val="FEC3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081" name="矩形 17"/>
            <p:cNvSpPr>
              <a:spLocks noChangeArrowheads="1"/>
            </p:cNvSpPr>
            <p:nvPr/>
          </p:nvSpPr>
          <p:spPr bwMode="auto">
            <a:xfrm>
              <a:off x="509571" y="0"/>
              <a:ext cx="513183" cy="45719"/>
            </a:xfrm>
            <a:prstGeom prst="rect">
              <a:avLst/>
            </a:prstGeom>
            <a:solidFill>
              <a:srgbClr val="F89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082" name="矩形 18"/>
            <p:cNvSpPr>
              <a:spLocks noChangeArrowheads="1"/>
            </p:cNvSpPr>
            <p:nvPr/>
          </p:nvSpPr>
          <p:spPr bwMode="auto">
            <a:xfrm>
              <a:off x="1010942" y="0"/>
              <a:ext cx="513183" cy="45719"/>
            </a:xfrm>
            <a:prstGeom prst="rect">
              <a:avLst/>
            </a:prstGeom>
            <a:solidFill>
              <a:srgbClr val="29BD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083" name="矩形 19"/>
            <p:cNvSpPr>
              <a:spLocks noChangeArrowheads="1"/>
            </p:cNvSpPr>
            <p:nvPr/>
          </p:nvSpPr>
          <p:spPr bwMode="auto">
            <a:xfrm>
              <a:off x="1508701" y="0"/>
              <a:ext cx="513183" cy="45719"/>
            </a:xfrm>
            <a:prstGeom prst="rect">
              <a:avLst/>
            </a:prstGeom>
            <a:solidFill>
              <a:srgbClr val="FC6B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数据挖掘行业类别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293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根据图示，提取了前几个行业的数据挖掘职位提供数量分布，纵轴是招聘企业的个数，其中移动互联网，文娱、服务，金融几个行业招聘企业较多。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移动互联网和文娱行业招聘的公司数量总共占据了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31.5%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，消费生活、硬件、电商、社交等也紧随其后。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数据挖掘和数据分析相比，移动互联网都招聘公司的数量是最多的，但是在文娱方面数据挖掘比数据分析稍多，这还是突出了数据挖掘更多的是在推荐算法、文本挖掘预测方面应用更多。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6FE36B-C17C-407F-AF68-1298751D6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13" y="1474772"/>
            <a:ext cx="5302544" cy="32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30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5425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数据分析平均薪资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183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轴表示平均薪资单位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，纵坐标表示频数，分布最多的在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15k-25k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之间，从图上看分布是复合正态分布的。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数据分析的原始薪资是文字描述的范围，各个公司招聘的薪资范围都不相同，所以就取其的平均值来进行分析。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A65933-22BD-4DA5-AC53-6D977500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844" y="1155962"/>
            <a:ext cx="7186283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8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数据挖掘平均薪资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27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轴表示平均薪资单位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，纵坐标表示频数，分布最多的在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20k-40k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之间，从图上看分布是复合正态分布的。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数据挖掘的原始薪资是文字描述的范围，各个公司招聘的薪资范围都不相同，所以就取其的平均值来进行分析。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数据挖掘和数据分析相比，数据挖掘的薪资基本高出了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，数据挖掘的薪资较高，说明门槛也会相对来说较高。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5F953D-0D40-463E-93EE-F1415EE2A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942" y="940108"/>
            <a:ext cx="7140559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85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5425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50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数据分析地域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20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根据图示，提取了数据分析岗位的地域与薪资情况，其中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轴表示地域，纵坐标表示薪资，箱体的宽度表示了公司招聘数的大小，从图上看北京、上海、深圳公司需求最旺盛。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从薪资平均值来看，北京、上海、深圳、杭州的薪资相对来说更高，平均在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左右，武汉、成都平均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左右，其次招聘数目较少的城市，成都。武汉、西安对应的平均薪酬也较少。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98BAD0-C22C-4A6C-A2C1-D6E708B4B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080" y="1179652"/>
            <a:ext cx="6233700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5425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50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数据挖掘地域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27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根据图示，提取了数据挖掘岗位的地域与薪资情况，其中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轴表示地域，纵坐标表示薪资，箱体的宽度表示了公司招聘数的大小，从图上看北京、上海、深圳公司需求相对较多。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从薪资平均值来看，北京、深圳平均在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左右，杭州在平均在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，武汉、成都招聘数量对应的平均薪酬也较少。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数据挖掘和数据分析相比，数据挖掘的薪资基本高出了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，数据挖掘的薪资较高，说明门槛也会相对来说较高。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E8E7E2-C618-45BF-9D1B-667C85CA3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396" y="1084932"/>
            <a:ext cx="6889077" cy="38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5425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50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数据分析学历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183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根据图示，提取了数据分析岗位的学历与薪资情况，其中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轴表示学历，纵坐标表示薪资，箱体的宽度表示了学历要求的数量，从图上看本科学历是最多的，本科学历基本薪资也在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从薪资平均值来看，学历越高的确实平均薪资最高，博士薪资相对来说最高，其次研究生，本科，大专的学历的薪资相对较低。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602A8E-546A-4167-98FE-78E20C119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465" y="1540726"/>
            <a:ext cx="7087214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1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-2950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50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数据挖掘学历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27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根据图示，提取了数据分析岗位的学历与薪资情况，其中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轴表示学历，纵坐标表示薪资，箱体的宽度表示了学历要求的数量，从图上看本科学历是最多的，本科学历基本薪资也在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从薪资平均值来看，学历越高的确实平均薪资最高，博士薪资相对来说最高，其次研究生，本科，大专，学历不限薪资最低。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数据挖掘和数据分析相比，数据挖掘在同等学历下的薪资基本高出了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，数据挖掘的薪资较高，说明门槛也会相对来说较高。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B1D65A-32B1-41F9-8AB7-C0563E36C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85" y="1405832"/>
            <a:ext cx="6820491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62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5425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50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数据分析经验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183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根据图示，提取了数据分析岗位的经验与薪资情况，其中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轴表示经验，纵坐标表示薪资，箱体的宽度表示了招聘公司对经验要求的数量，从图上看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年需求的人员最多，平均新增也是在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从薪资平均值来看，经验越丰富平均薪资最高，应届毕业生的薪资最低。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1EC2EA-F1CF-45A6-8296-43C9FE5D8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517" y="1488289"/>
            <a:ext cx="7094835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83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42191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数据挖掘公司规模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31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根据图示，提取了数据分析岗位的公司规模与薪资情况，其中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轴表示公司规模，纵坐标表示薪资，箱体的宽度表示了招聘公司的数量，从图上看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50-150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人数量最多，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150-500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人以及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人数量紧随其后，说明数据挖掘中大型公司相对来说较多。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50-150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150-500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人公司规模提供的薪资在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数据挖掘和数据分析相比，数据挖掘在同等规模下的薪资基本高出了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，数据挖掘的薪资较高，说明门槛也会相对来说较高。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E3096B-8341-4F03-A9BE-D919CEC98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87" y="1510244"/>
            <a:ext cx="5560976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95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5425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42191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数据分析公司规模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183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根据图示，提取了数据分析岗位的公司规模与薪资情况，其中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轴表示公司规模，纵坐标表示薪资，箱体的宽度表示了招聘公司的数量，从图上看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15-50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人数量最多，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50-150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人以及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150-500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人数量紧随其后。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从薪资平均值来看，各个公司规模提供的薪酬都相差不太大，平均保持在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8BC6E5-780F-4FEF-803B-0B36E9ADA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394" y="1405832"/>
            <a:ext cx="6671542" cy="34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10"/>
          <p:cNvSpPr>
            <a:spLocks noChangeArrowheads="1"/>
          </p:cNvSpPr>
          <p:nvPr/>
        </p:nvSpPr>
        <p:spPr bwMode="auto">
          <a:xfrm>
            <a:off x="0" y="3479800"/>
            <a:ext cx="12192000" cy="33782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矩形 20"/>
          <p:cNvSpPr>
            <a:spLocks noChangeArrowheads="1"/>
          </p:cNvSpPr>
          <p:nvPr/>
        </p:nvSpPr>
        <p:spPr bwMode="auto">
          <a:xfrm>
            <a:off x="5287963" y="4151313"/>
            <a:ext cx="1758950" cy="420687"/>
          </a:xfrm>
          <a:prstGeom prst="rect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5" name="矩形 11"/>
          <p:cNvSpPr>
            <a:spLocks noChangeArrowheads="1"/>
          </p:cNvSpPr>
          <p:nvPr/>
        </p:nvSpPr>
        <p:spPr bwMode="auto">
          <a:xfrm>
            <a:off x="0" y="0"/>
            <a:ext cx="12192000" cy="3868738"/>
          </a:xfrm>
          <a:prstGeom prst="rect">
            <a:avLst/>
          </a:prstGeom>
          <a:solidFill>
            <a:srgbClr val="2B2E37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6" name="椭圆 13"/>
          <p:cNvSpPr>
            <a:spLocks noChangeArrowheads="1"/>
          </p:cNvSpPr>
          <p:nvPr/>
        </p:nvSpPr>
        <p:spPr bwMode="auto">
          <a:xfrm>
            <a:off x="5081588" y="4152900"/>
            <a:ext cx="420687" cy="420688"/>
          </a:xfrm>
          <a:prstGeom prst="ellipse">
            <a:avLst/>
          </a:prstGeom>
          <a:solidFill>
            <a:srgbClr val="FF4F6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7" name="文本框 15"/>
          <p:cNvSpPr txBox="1">
            <a:spLocks noChangeArrowheads="1"/>
          </p:cNvSpPr>
          <p:nvPr/>
        </p:nvSpPr>
        <p:spPr bwMode="auto">
          <a:xfrm>
            <a:off x="5132388" y="4194175"/>
            <a:ext cx="304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文本框 16"/>
          <p:cNvSpPr txBox="1">
            <a:spLocks noChangeArrowheads="1"/>
          </p:cNvSpPr>
          <p:nvPr/>
        </p:nvSpPr>
        <p:spPr bwMode="auto">
          <a:xfrm>
            <a:off x="5657850" y="41941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数据说明</a:t>
            </a:r>
          </a:p>
        </p:txBody>
      </p:sp>
      <p:sp>
        <p:nvSpPr>
          <p:cNvPr id="5131" name="矩形 22"/>
          <p:cNvSpPr>
            <a:spLocks noChangeArrowheads="1"/>
          </p:cNvSpPr>
          <p:nvPr/>
        </p:nvSpPr>
        <p:spPr bwMode="auto">
          <a:xfrm rot="-5400000">
            <a:off x="6060282" y="3283744"/>
            <a:ext cx="71437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42191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数据挖掘公司规模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31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根据图示，提取了数据分析岗位的公司规模与薪资情况，其中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轴表示公司规模，纵坐标表示薪资，箱体的宽度表示了招聘公司的数量，从图上看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50-150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人数量最多，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150-500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人以及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人数量紧随其后，说明数据挖掘中大型公司相对来说较多。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50-150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150-500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人公司规模提供的薪资在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数据挖掘和数据分析相比，数据挖掘在同等规模下的薪资基本高出了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，数据挖掘的薪资较高，说明门槛也会相对来说较高。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E3096B-8341-4F03-A9BE-D919CEC98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87" y="1510244"/>
            <a:ext cx="5560976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89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5425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42191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数据分析融资情况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20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根据图示，提取了数据分析岗位的融资情况与薪资情况，其中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轴表示融资情况，纵坐标表示平均薪资，箱体的宽度表示了招聘公司的数量，从图上看上市公司数量最多，不需要融资的数量紧随其后。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轮融资的平均薪酬最高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左右，说明第四轮业务也比较稳定，其次是上市公式、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轮融资的公司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A49356-3E70-45E5-9BD8-F2B5C0C79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77" y="1542886"/>
            <a:ext cx="6957663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55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42191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数据挖掘融资情况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293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根据图示，提取了数据分析岗位的融资情况与薪资情况，其中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轴表示融资情况，纵坐标表示平均薪资，箱体的宽度表示了招聘公司的数量，从图上看上市公司数量最多，不需要融资的数量紧随其后。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轮融资、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轮融资和上市公司的平均薪酬最高达到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左右，天使轮的最低。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数据挖掘和数据分析相比，数据挖掘在同等规模下的薪资基本高出了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，数据挖掘的公司上市公司更多。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D18E59-CB1B-4C33-B4C8-FEE5DCDB0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561" y="1405832"/>
            <a:ext cx="6637595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31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5425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数据分析技能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73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根据图示，提取了数据分析岗位的企业要求最多技能，其中要求最高的是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，其次是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431D6B-155F-4CAD-9ADD-6CC58B1A3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258" y="906248"/>
            <a:ext cx="6700182" cy="511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87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数据挖掘技能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183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根据图示，提取了数据分析岗位的企业要求最多技能，其中要求最高的是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，其次是</a:t>
            </a:r>
            <a:r>
              <a:rPr lang="en-US" altLang="zh-CN" sz="1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等一些工具包以及机器学习的算法。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数据挖掘和数据分析相比，数据挖掘的在技能要求上更要求代码能力以及算法上的理解。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569EBB-902A-42D5-A58A-5E2EB6BAA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922" y="1279525"/>
            <a:ext cx="6489799" cy="445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16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5425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50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数据分析技能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1611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根据图示，提取了数据分析岗位的企业要求最多技能与薪资情况，其中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轴表示技能，纵坐标表示平均薪资，箱体的宽度表示了招聘公司的数量，从图上看大多数企业都要求会使用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从薪资平均值来看，会使用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的求职者比不会使用的薪资差距在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E3FE61-112E-4CEE-9A6D-11F58E3D1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806" y="1405832"/>
            <a:ext cx="4854361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4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50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数据挖掘技能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293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根据图示，提取了数据分析岗位的企业要求最多技能与薪资情况，其中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轴表示技能，纵坐标表示平均薪资，箱体的宽度表示了招聘公司的数量，从图上看大多数企业都要求会使用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从薪资平均值来看，大多数企业都希望求职者会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，但是不要求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的公司与要求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的公司平均薪资差异不大，这说明其他脚本语言如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一样可以达到效果。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数据挖掘和数据分析相比，数据挖掘的在技能要求上更要求代码开发能力。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03E2CF-DA41-4AD0-9824-E0E87F175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113" y="1340783"/>
            <a:ext cx="6424217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3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-59625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272199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数据描述总结</a:t>
            </a: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1131997" y="1206343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1069558" y="1399370"/>
            <a:ext cx="1082188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根据薪资范围计算出平均薪资，在数据分析以及数据挖掘平均薪酬的直方图来看，基本是满足正态分布的。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平均薪酬与地域、学历、工作经验、公司规模、公司融资情况进行了箱线图展示，从整体上来看，数据分析与数据挖掘，从地域方面来看北京，上海，深圳待遇相对较高；从学历上来看，学历越高待遇越高；从工作经验来看同样也是工作经验越多待遇越高；从公司规模和公司融资情况来看，虽然还是有差别，但是差别不如前面几个因素明显。数据挖掘在同等因素下，相对于数据分析待遇高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5-10k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分词工具，对数据分析和数据挖掘进行了分词操作，呈现出技能所需要的词云，从词云可以看出，数据分析和数据挖掘虽然要求的技能有相同之处，但侧重点还是有些不同。数据分析更多是数据层面的分析报告处理，而数据挖掘更多是大数据平台以及机器学习、深度学习，对数据建模预测。</a:t>
            </a:r>
          </a:p>
        </p:txBody>
      </p:sp>
    </p:spTree>
    <p:extLst>
      <p:ext uri="{BB962C8B-B14F-4D97-AF65-F5344CB8AC3E}">
        <p14:creationId xmlns:p14="http://schemas.microsoft.com/office/powerpoint/2010/main" val="4147478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10"/>
          <p:cNvSpPr>
            <a:spLocks noChangeArrowheads="1"/>
          </p:cNvSpPr>
          <p:nvPr/>
        </p:nvSpPr>
        <p:spPr bwMode="auto">
          <a:xfrm>
            <a:off x="0" y="3479800"/>
            <a:ext cx="12192000" cy="33782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矩形 20"/>
          <p:cNvSpPr>
            <a:spLocks noChangeArrowheads="1"/>
          </p:cNvSpPr>
          <p:nvPr/>
        </p:nvSpPr>
        <p:spPr bwMode="auto">
          <a:xfrm>
            <a:off x="5287963" y="4151313"/>
            <a:ext cx="1758950" cy="420687"/>
          </a:xfrm>
          <a:prstGeom prst="rect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5" name="矩形 11"/>
          <p:cNvSpPr>
            <a:spLocks noChangeArrowheads="1"/>
          </p:cNvSpPr>
          <p:nvPr/>
        </p:nvSpPr>
        <p:spPr bwMode="auto">
          <a:xfrm>
            <a:off x="0" y="0"/>
            <a:ext cx="12192000" cy="3868738"/>
          </a:xfrm>
          <a:prstGeom prst="rect">
            <a:avLst/>
          </a:prstGeom>
          <a:solidFill>
            <a:srgbClr val="2B2E37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6" name="椭圆 13"/>
          <p:cNvSpPr>
            <a:spLocks noChangeArrowheads="1"/>
          </p:cNvSpPr>
          <p:nvPr/>
        </p:nvSpPr>
        <p:spPr bwMode="auto">
          <a:xfrm>
            <a:off x="5081588" y="4152900"/>
            <a:ext cx="420687" cy="420688"/>
          </a:xfrm>
          <a:prstGeom prst="ellipse">
            <a:avLst/>
          </a:prstGeom>
          <a:solidFill>
            <a:srgbClr val="FF4F6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7" name="文本框 15"/>
          <p:cNvSpPr txBox="1">
            <a:spLocks noChangeArrowheads="1"/>
          </p:cNvSpPr>
          <p:nvPr/>
        </p:nvSpPr>
        <p:spPr bwMode="auto">
          <a:xfrm>
            <a:off x="5132388" y="4194175"/>
            <a:ext cx="304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文本框 16"/>
          <p:cNvSpPr txBox="1">
            <a:spLocks noChangeArrowheads="1"/>
          </p:cNvSpPr>
          <p:nvPr/>
        </p:nvSpPr>
        <p:spPr bwMode="auto">
          <a:xfrm>
            <a:off x="5657850" y="41941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回归分析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1" name="矩形 22"/>
          <p:cNvSpPr>
            <a:spLocks noChangeArrowheads="1"/>
          </p:cNvSpPr>
          <p:nvPr/>
        </p:nvSpPr>
        <p:spPr bwMode="auto">
          <a:xfrm rot="-5400000">
            <a:off x="6060282" y="3283744"/>
            <a:ext cx="71437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64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-59625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272199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数据描述</a:t>
            </a: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1131997" y="1206343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1069558" y="1399370"/>
            <a:ext cx="108218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因变量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平均薪资：根据直方图观察基本符合正态分布，不需要做预处理。</a:t>
            </a: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ADC8A4EF-7258-409A-9483-1FECB660409B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2079836"/>
            <a:ext cx="1744662" cy="71437"/>
            <a:chOff x="0" y="0"/>
            <a:chExt cx="1744118" cy="72000"/>
          </a:xfrm>
        </p:grpSpPr>
        <p:cxnSp>
          <p:nvCxnSpPr>
            <p:cNvPr id="32" name="直接连接符 38">
              <a:extLst>
                <a:ext uri="{FF2B5EF4-FFF2-40B4-BE49-F238E27FC236}">
                  <a16:creationId xmlns:a16="http://schemas.microsoft.com/office/drawing/2014/main" id="{3FF4D493-197E-4FBB-8B2A-A3A471633D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矩形 37">
              <a:extLst>
                <a:ext uri="{FF2B5EF4-FFF2-40B4-BE49-F238E27FC236}">
                  <a16:creationId xmlns:a16="http://schemas.microsoft.com/office/drawing/2014/main" id="{8A4BFE10-1F64-4751-9D01-BEB79ED75C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4" name="文本框 42">
            <a:extLst>
              <a:ext uri="{FF2B5EF4-FFF2-40B4-BE49-F238E27FC236}">
                <a16:creationId xmlns:a16="http://schemas.microsoft.com/office/drawing/2014/main" id="{1CAC6A25-9C7A-4021-A358-064E27754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2201426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自变量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经验：做了哑变量处理，如下分类：经验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年以下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3-5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5-10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经验不限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经验应届毕业生。</a:t>
            </a:r>
          </a:p>
        </p:txBody>
      </p:sp>
      <p:grpSp>
        <p:nvGrpSpPr>
          <p:cNvPr id="15" name="Group 26">
            <a:extLst>
              <a:ext uri="{FF2B5EF4-FFF2-40B4-BE49-F238E27FC236}">
                <a16:creationId xmlns:a16="http://schemas.microsoft.com/office/drawing/2014/main" id="{4354E3EE-A5D7-45C0-ABCA-A61E30102365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2865294"/>
            <a:ext cx="1744662" cy="71437"/>
            <a:chOff x="0" y="0"/>
            <a:chExt cx="1744118" cy="72000"/>
          </a:xfrm>
        </p:grpSpPr>
        <p:cxnSp>
          <p:nvCxnSpPr>
            <p:cNvPr id="16" name="直接连接符 38">
              <a:extLst>
                <a:ext uri="{FF2B5EF4-FFF2-40B4-BE49-F238E27FC236}">
                  <a16:creationId xmlns:a16="http://schemas.microsoft.com/office/drawing/2014/main" id="{EB676390-257C-4C62-96E0-1B461FD85D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矩形 37">
              <a:extLst>
                <a:ext uri="{FF2B5EF4-FFF2-40B4-BE49-F238E27FC236}">
                  <a16:creationId xmlns:a16="http://schemas.microsoft.com/office/drawing/2014/main" id="{49CB6E47-112D-4099-8CCA-D26FEFEAB6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8" name="文本框 42">
            <a:extLst>
              <a:ext uri="{FF2B5EF4-FFF2-40B4-BE49-F238E27FC236}">
                <a16:creationId xmlns:a16="http://schemas.microsoft.com/office/drawing/2014/main" id="{1EF38CD4-A7B7-4C1D-9600-9BDD14DA1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2986884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自变量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地点：做了哑变量处理，如北京，上海，广州等。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26">
            <a:extLst>
              <a:ext uri="{FF2B5EF4-FFF2-40B4-BE49-F238E27FC236}">
                <a16:creationId xmlns:a16="http://schemas.microsoft.com/office/drawing/2014/main" id="{E4A7228A-513C-4C98-9A5F-559225F5EEA3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3630183"/>
            <a:ext cx="1744662" cy="71437"/>
            <a:chOff x="0" y="0"/>
            <a:chExt cx="1744118" cy="72000"/>
          </a:xfrm>
        </p:grpSpPr>
        <p:cxnSp>
          <p:nvCxnSpPr>
            <p:cNvPr id="20" name="直接连接符 38">
              <a:extLst>
                <a:ext uri="{FF2B5EF4-FFF2-40B4-BE49-F238E27FC236}">
                  <a16:creationId xmlns:a16="http://schemas.microsoft.com/office/drawing/2014/main" id="{54E52FFB-2CC5-4C56-A002-77C06BCEA2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矩形 37">
              <a:extLst>
                <a:ext uri="{FF2B5EF4-FFF2-40B4-BE49-F238E27FC236}">
                  <a16:creationId xmlns:a16="http://schemas.microsoft.com/office/drawing/2014/main" id="{D51CA81E-FC56-4782-9748-2DD937A73B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22" name="文本框 42">
            <a:extLst>
              <a:ext uri="{FF2B5EF4-FFF2-40B4-BE49-F238E27FC236}">
                <a16:creationId xmlns:a16="http://schemas.microsoft.com/office/drawing/2014/main" id="{F33BED39-FDE5-47C0-A5C2-61B402ECF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3671339"/>
            <a:ext cx="1082188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自变量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公司规模：做了哑变量处理，如下分类：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15-50,150-500,2000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人以上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,50-150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,500-2000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6">
            <a:extLst>
              <a:ext uri="{FF2B5EF4-FFF2-40B4-BE49-F238E27FC236}">
                <a16:creationId xmlns:a16="http://schemas.microsoft.com/office/drawing/2014/main" id="{58CC7134-3AB0-4C16-932E-BB977752EFD2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4388221"/>
            <a:ext cx="1744662" cy="71437"/>
            <a:chOff x="0" y="0"/>
            <a:chExt cx="1744118" cy="72000"/>
          </a:xfrm>
        </p:grpSpPr>
        <p:cxnSp>
          <p:nvCxnSpPr>
            <p:cNvPr id="24" name="直接连接符 38">
              <a:extLst>
                <a:ext uri="{FF2B5EF4-FFF2-40B4-BE49-F238E27FC236}">
                  <a16:creationId xmlns:a16="http://schemas.microsoft.com/office/drawing/2014/main" id="{1FBF7255-B78E-40DE-A0BF-C0B905EBC5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矩形 37">
              <a:extLst>
                <a:ext uri="{FF2B5EF4-FFF2-40B4-BE49-F238E27FC236}">
                  <a16:creationId xmlns:a16="http://schemas.microsoft.com/office/drawing/2014/main" id="{7C2C3CD9-45C0-47FF-A563-B3D77D5EB3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26" name="文本框 42">
            <a:extLst>
              <a:ext uri="{FF2B5EF4-FFF2-40B4-BE49-F238E27FC236}">
                <a16:creationId xmlns:a16="http://schemas.microsoft.com/office/drawing/2014/main" id="{31996105-6147-4002-B9E8-6C3E48CC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4509811"/>
            <a:ext cx="1082188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自变量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学历：做了哑变量处理，如下分类：博士及以上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大专及以上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学历不限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本科及以上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硕士及以上。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B2D3E-2D70-4021-B06F-12D2F28C5349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5170423"/>
            <a:ext cx="1744662" cy="71437"/>
            <a:chOff x="0" y="0"/>
            <a:chExt cx="1744118" cy="72000"/>
          </a:xfrm>
        </p:grpSpPr>
        <p:cxnSp>
          <p:nvCxnSpPr>
            <p:cNvPr id="28" name="直接连接符 38">
              <a:extLst>
                <a:ext uri="{FF2B5EF4-FFF2-40B4-BE49-F238E27FC236}">
                  <a16:creationId xmlns:a16="http://schemas.microsoft.com/office/drawing/2014/main" id="{DBD954D1-EE2E-43FE-9DF6-F320A44A8C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矩形 37">
              <a:extLst>
                <a:ext uri="{FF2B5EF4-FFF2-40B4-BE49-F238E27FC236}">
                  <a16:creationId xmlns:a16="http://schemas.microsoft.com/office/drawing/2014/main" id="{5205E173-BBCA-4B11-95B2-D69D4CCDA6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30" name="文本框 42">
            <a:extLst>
              <a:ext uri="{FF2B5EF4-FFF2-40B4-BE49-F238E27FC236}">
                <a16:creationId xmlns:a16="http://schemas.microsoft.com/office/drawing/2014/main" id="{ECBB6DD0-CF92-447A-89C6-04BFB4C94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5292013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自变量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技能：做了哑变量处理，如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Python,SQL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Group 26">
            <a:extLst>
              <a:ext uri="{FF2B5EF4-FFF2-40B4-BE49-F238E27FC236}">
                <a16:creationId xmlns:a16="http://schemas.microsoft.com/office/drawing/2014/main" id="{70B734A9-038B-4ED7-B779-5B3466480E0D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5866315"/>
            <a:ext cx="1744662" cy="71437"/>
            <a:chOff x="0" y="0"/>
            <a:chExt cx="1744118" cy="72000"/>
          </a:xfrm>
        </p:grpSpPr>
        <p:cxnSp>
          <p:nvCxnSpPr>
            <p:cNvPr id="35" name="直接连接符 38">
              <a:extLst>
                <a:ext uri="{FF2B5EF4-FFF2-40B4-BE49-F238E27FC236}">
                  <a16:creationId xmlns:a16="http://schemas.microsoft.com/office/drawing/2014/main" id="{29F4C2E2-B907-47E1-9842-1A4385FF39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矩形 37">
              <a:extLst>
                <a:ext uri="{FF2B5EF4-FFF2-40B4-BE49-F238E27FC236}">
                  <a16:creationId xmlns:a16="http://schemas.microsoft.com/office/drawing/2014/main" id="{2275D949-6BC2-4BA1-86F4-2CA0FAE1AF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37" name="文本框 42">
            <a:extLst>
              <a:ext uri="{FF2B5EF4-FFF2-40B4-BE49-F238E27FC236}">
                <a16:creationId xmlns:a16="http://schemas.microsoft.com/office/drawing/2014/main" id="{0EC32214-8A39-4563-8CD5-A076FC31F4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5987905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自变量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行业：做了哑变量处理，如金融，人工智能，教育等。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3594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56515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数据说明</a:t>
            </a: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1131997" y="1499294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1069558" y="1692321"/>
            <a:ext cx="18071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</a:t>
            </a:r>
          </a:p>
        </p:txBody>
      </p:sp>
      <p:sp>
        <p:nvSpPr>
          <p:cNvPr id="6169" name="矩形 43"/>
          <p:cNvSpPr>
            <a:spLocks noChangeArrowheads="1"/>
          </p:cNvSpPr>
          <p:nvPr/>
        </p:nvSpPr>
        <p:spPr bwMode="auto">
          <a:xfrm>
            <a:off x="1040690" y="2378985"/>
            <a:ext cx="10821881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本案例使用数据抓取工具抓去了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年拉钩网上数据分析职位以及数据挖掘职位的相关信息。</a:t>
            </a: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ADC8A4EF-7258-409A-9483-1FECB660409B}"/>
              </a:ext>
            </a:extLst>
          </p:cNvPr>
          <p:cNvGrpSpPr>
            <a:grpSpLocks/>
          </p:cNvGrpSpPr>
          <p:nvPr/>
        </p:nvGrpSpPr>
        <p:grpSpPr bwMode="auto">
          <a:xfrm>
            <a:off x="1194436" y="3309938"/>
            <a:ext cx="1744662" cy="71437"/>
            <a:chOff x="0" y="0"/>
            <a:chExt cx="1744118" cy="72000"/>
          </a:xfrm>
        </p:grpSpPr>
        <p:cxnSp>
          <p:nvCxnSpPr>
            <p:cNvPr id="32" name="直接连接符 38">
              <a:extLst>
                <a:ext uri="{FF2B5EF4-FFF2-40B4-BE49-F238E27FC236}">
                  <a16:creationId xmlns:a16="http://schemas.microsoft.com/office/drawing/2014/main" id="{3FF4D493-197E-4FBB-8B2A-A3A471633D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矩形 37">
              <a:extLst>
                <a:ext uri="{FF2B5EF4-FFF2-40B4-BE49-F238E27FC236}">
                  <a16:creationId xmlns:a16="http://schemas.microsoft.com/office/drawing/2014/main" id="{8A4BFE10-1F64-4751-9D01-BEB79ED75C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34" name="文本框 42">
            <a:extLst>
              <a:ext uri="{FF2B5EF4-FFF2-40B4-BE49-F238E27FC236}">
                <a16:creationId xmlns:a16="http://schemas.microsoft.com/office/drawing/2014/main" id="{D04114DA-D4EB-4A2D-A05F-7586E9A4E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7" y="3502965"/>
            <a:ext cx="18071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数据说明</a:t>
            </a:r>
          </a:p>
        </p:txBody>
      </p:sp>
      <p:sp>
        <p:nvSpPr>
          <p:cNvPr id="35" name="矩形 43">
            <a:extLst>
              <a:ext uri="{FF2B5EF4-FFF2-40B4-BE49-F238E27FC236}">
                <a16:creationId xmlns:a16="http://schemas.microsoft.com/office/drawing/2014/main" id="{1171CAB3-DE00-4CDB-882D-EF23B16E7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558" y="4201134"/>
            <a:ext cx="10821881" cy="113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本案例使用合计使用了接近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条左右数据。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数据涵盖了北京、上海、深圳、广州、杭州、成都、武汉、西安这几个城市的招聘数据。</a:t>
            </a:r>
          </a:p>
        </p:txBody>
      </p:sp>
    </p:spTree>
    <p:extLst>
      <p:ext uri="{BB962C8B-B14F-4D97-AF65-F5344CB8AC3E}">
        <p14:creationId xmlns:p14="http://schemas.microsoft.com/office/powerpoint/2010/main" val="1346188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259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数据分析经验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7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表现出有一定的线性回归关系。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从系数结果看，经验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年以上年对薪资增幅的影响最大，工作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年以下和应届毕业生待遇相对较低。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1E0B18-776C-4A64-AAE4-FBA5B2076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651" y="393777"/>
            <a:ext cx="7277731" cy="56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70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259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数据挖掘经验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7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0.309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表现出有一定的线性回归关系。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从系数结果看，经验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年对薪资增幅的影响最大，工作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年以下和应届毕业生待遇相对较低。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与数据分析的情况基本一样。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458C23-F49B-41E5-8A4A-9F55AC7A1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180" y="485861"/>
            <a:ext cx="7364084" cy="5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84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259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数据分析地点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7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0.062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表现线性关系比较微弱。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从系数结果看，北京是排除了变量则和截距相等，说明地点对薪资增幅影响依次是北京、深圳、杭州、上海等依次降低。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023300-EF5B-4CE7-A992-BFAB1250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343" y="247846"/>
            <a:ext cx="6607113" cy="57231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87C45A-55F1-478F-A53E-9E40794C6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32" y="4862272"/>
            <a:ext cx="4008467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02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259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数据挖掘地点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7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0.078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表现线性关系比较微弱。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从系数结果看，北京是排除了变量则和截距相等，说明地点对薪资增幅影响依次是北京、深圳、上海、杭州等依次降低，与数据分析的情况相似。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469BC2-F85B-4A31-BDF5-D2C73F643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927" y="165550"/>
            <a:ext cx="6797629" cy="55325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F8C8C0-ABF1-46F2-99C2-8F972E97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16" y="4886548"/>
            <a:ext cx="4275190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93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8755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数据分析公司规模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491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0.000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，表现出没有线性关系。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sig.&gt;0.05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，说明自变量与应变量之间的线性关系不显著。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从系数结果看，公司规模和平均薪资不存在线性关系，相对系数来说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50-150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人的薪资待遇稍高。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BB56FA-2F9F-4503-8C84-E1FB548D7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798" y="1038114"/>
            <a:ext cx="7285351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52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8755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数据挖掘公司规模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7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-0.003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，表现出基本没有线性关系。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sig.&gt;0.05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，说明自变量与应变量之间的线性关系不显著。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从系数结果看，公司规模和平均薪资不存在线性关系，相对系数来说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50-150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人的薪资待遇稍高，情况和数据分析相似。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959DBB-3649-4B12-B6D6-28130F431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936" y="1038114"/>
            <a:ext cx="7308213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51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259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数据分析学历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491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，表现出微弱线性关系。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从系数结果看，学历和平均薪资存在微弱线性关系，从系数上看，博士学历对薪资影响最大。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C7D2E3-6F74-4CF0-87C8-B85D25792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88" y="777221"/>
            <a:ext cx="7285351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76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259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数据挖掘学历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93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-0.004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，表现出基本没有线性关系。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sig.&gt;0.05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，说明自变量与应变量之间的线性关系不显著。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从系数结果看，学历和平均薪资不存在线性关系，从系数上看，博士学历对薪资影响最大，与数据分析相比，数据分析的线性关系也很微弱，情况大体相似。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E924B1-4A35-4D40-873F-85FAE3E5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566" y="849406"/>
            <a:ext cx="5852667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58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259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数据分析技能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491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0.067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，表现出微弱的线性关系。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sig.&gt;0.05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从系数结果看，会大数据平台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Hive, Spark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，以及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深度学习平台，大薪资增幅相对较大。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8BA281A-2C8A-4601-9EB1-B222700A2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29" y="89109"/>
            <a:ext cx="5029636" cy="8382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8F7789-52C4-4735-B11C-62D03A4A4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136" y="956234"/>
            <a:ext cx="5098222" cy="12269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3A45CA-2A48-409A-B037-0F46499D8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136" y="2212012"/>
            <a:ext cx="5281180" cy="41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48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259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数据挖掘技能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93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0.078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，表现出微弱的线性关系。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sig.&gt;0.05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从系数结果看，会大数据平台</a:t>
            </a:r>
            <a:r>
              <a:rPr lang="en-US" altLang="zh-CN" sz="11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Hive,Hadoop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，大数据平台语言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SCALA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，以及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深度学习薪资增幅影响较大，这点与数据分析也类似。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975EAB-A856-4218-AAAE-2B343293F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738" y="121844"/>
            <a:ext cx="7734970" cy="59288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44DFAA-B41D-4E1F-83B9-F5808C8D1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372" y="5986730"/>
            <a:ext cx="6911939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24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10"/>
          <p:cNvSpPr>
            <a:spLocks noChangeArrowheads="1"/>
          </p:cNvSpPr>
          <p:nvPr/>
        </p:nvSpPr>
        <p:spPr bwMode="auto">
          <a:xfrm>
            <a:off x="0" y="3479800"/>
            <a:ext cx="12192000" cy="33782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矩形 20"/>
          <p:cNvSpPr>
            <a:spLocks noChangeArrowheads="1"/>
          </p:cNvSpPr>
          <p:nvPr/>
        </p:nvSpPr>
        <p:spPr bwMode="auto">
          <a:xfrm>
            <a:off x="5287963" y="4151313"/>
            <a:ext cx="1758950" cy="420687"/>
          </a:xfrm>
          <a:prstGeom prst="rect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5" name="矩形 11"/>
          <p:cNvSpPr>
            <a:spLocks noChangeArrowheads="1"/>
          </p:cNvSpPr>
          <p:nvPr/>
        </p:nvSpPr>
        <p:spPr bwMode="auto">
          <a:xfrm>
            <a:off x="0" y="0"/>
            <a:ext cx="12192000" cy="3868738"/>
          </a:xfrm>
          <a:prstGeom prst="rect">
            <a:avLst/>
          </a:prstGeom>
          <a:solidFill>
            <a:srgbClr val="2B2E37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6" name="椭圆 13"/>
          <p:cNvSpPr>
            <a:spLocks noChangeArrowheads="1"/>
          </p:cNvSpPr>
          <p:nvPr/>
        </p:nvSpPr>
        <p:spPr bwMode="auto">
          <a:xfrm>
            <a:off x="5081588" y="4152900"/>
            <a:ext cx="420687" cy="420688"/>
          </a:xfrm>
          <a:prstGeom prst="ellipse">
            <a:avLst/>
          </a:prstGeom>
          <a:solidFill>
            <a:srgbClr val="FF4F6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7" name="文本框 15"/>
          <p:cNvSpPr txBox="1">
            <a:spLocks noChangeArrowheads="1"/>
          </p:cNvSpPr>
          <p:nvPr/>
        </p:nvSpPr>
        <p:spPr bwMode="auto">
          <a:xfrm>
            <a:off x="5132388" y="4194175"/>
            <a:ext cx="304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文本框 16"/>
          <p:cNvSpPr txBox="1">
            <a:spLocks noChangeArrowheads="1"/>
          </p:cNvSpPr>
          <p:nvPr/>
        </p:nvSpPr>
        <p:spPr bwMode="auto">
          <a:xfrm>
            <a:off x="5657850" y="41941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数据描述</a:t>
            </a:r>
          </a:p>
        </p:txBody>
      </p:sp>
      <p:sp>
        <p:nvSpPr>
          <p:cNvPr id="5131" name="矩形 22"/>
          <p:cNvSpPr>
            <a:spLocks noChangeArrowheads="1"/>
          </p:cNvSpPr>
          <p:nvPr/>
        </p:nvSpPr>
        <p:spPr bwMode="auto">
          <a:xfrm rot="-5400000">
            <a:off x="6060282" y="3283744"/>
            <a:ext cx="71437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54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259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数据分析行业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491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0.054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，表现出微弱的线性关系。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sig.&gt;0.05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从系数结果看，硬件、房产、文娱、社交这些行业薪资幅度较大，对信息安全相对来说薪资低点。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6CC685-5082-458F-B37E-A2DBB0473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645" y="131255"/>
            <a:ext cx="5014395" cy="9068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23976B1-5C5D-476B-B517-EA749A760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645" y="1048544"/>
            <a:ext cx="5243014" cy="13793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2B9696-2F3E-4D27-93AC-5B9322B84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597" y="2427884"/>
            <a:ext cx="5920490" cy="399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04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69851" y="807282"/>
            <a:ext cx="4259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数据挖掘行业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平均薪资回归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69851" y="1370321"/>
            <a:ext cx="3190875" cy="293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根据图示，多重判定系数看调整后的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方为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0.096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，表现出微弱的线性关系。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线性关系的显著性检验查看方差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sig.&gt;0.05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，说明自变量与应变量之间的线性关系显著。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相关系数的显著性检验，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sig.&lt;0.05,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容忍度都小于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，说明系数之间不存在共线性问题。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从系数结果看，汽车行业、房产、旅游、消费生活这些行业薪资幅度较大，对广告，游戏类相对来说薪资低点，相对与数据分析，数据挖掘对于行业薪资敏感性更强点。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6E9F7A-599C-4994-96FE-9058F0269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651" y="170668"/>
            <a:ext cx="3947502" cy="9449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90E6AF-7929-4054-A7E6-8B0F51561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115" y="1115630"/>
            <a:ext cx="5410669" cy="13640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2161053-7D17-4FA1-B3A7-82FE13FEA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800" y="2491362"/>
            <a:ext cx="7171041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70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-59625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272199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回归分析总结</a:t>
            </a: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1131997" y="1206343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1069558" y="1399370"/>
            <a:ext cx="10821880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通过哑变量处理工作经验、地点、公司规模、学历、所需技能、和行业，分别做为因变量对平均薪资做回归分析。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通过回归分析结果来看，整体因变量和自变量的判定系数都不算太强，其中就工作经验对薪酬关系最强不过也不到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0.4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，然后地点，技能，行业以及数据分析中的公司规模对平均薪酬有微弱的线性关系，数据挖掘中的公司规模，以及学历都表现出线性关系。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数据分析和数据挖掘，自变量和因变量的结果都差不多，总体来说模型效果并不算理想。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改进建议：多从各个网站多抓取数据，在进行分析。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5493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89656" y="2782669"/>
            <a:ext cx="1783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2521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56515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数据描述</a:t>
            </a: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1131997" y="1499294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1069558" y="1692321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招聘职位：字符串变量，如数据分析师，数据挖掘师等。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ADC8A4EF-7258-409A-9483-1FECB660409B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2372787"/>
            <a:ext cx="1744662" cy="71437"/>
            <a:chOff x="0" y="0"/>
            <a:chExt cx="1744118" cy="72000"/>
          </a:xfrm>
        </p:grpSpPr>
        <p:cxnSp>
          <p:nvCxnSpPr>
            <p:cNvPr id="32" name="直接连接符 38">
              <a:extLst>
                <a:ext uri="{FF2B5EF4-FFF2-40B4-BE49-F238E27FC236}">
                  <a16:creationId xmlns:a16="http://schemas.microsoft.com/office/drawing/2014/main" id="{3FF4D493-197E-4FBB-8B2A-A3A471633D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矩形 37">
              <a:extLst>
                <a:ext uri="{FF2B5EF4-FFF2-40B4-BE49-F238E27FC236}">
                  <a16:creationId xmlns:a16="http://schemas.microsoft.com/office/drawing/2014/main" id="{8A4BFE10-1F64-4751-9D01-BEB79ED75C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4" name="文本框 42">
            <a:extLst>
              <a:ext uri="{FF2B5EF4-FFF2-40B4-BE49-F238E27FC236}">
                <a16:creationId xmlns:a16="http://schemas.microsoft.com/office/drawing/2014/main" id="{1CAC6A25-9C7A-4021-A358-064E27754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2494377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公司名称：字符串变量，如爱奇艺，字节跳动等。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Group 26">
            <a:extLst>
              <a:ext uri="{FF2B5EF4-FFF2-40B4-BE49-F238E27FC236}">
                <a16:creationId xmlns:a16="http://schemas.microsoft.com/office/drawing/2014/main" id="{4354E3EE-A5D7-45C0-ABCA-A61E30102365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3158245"/>
            <a:ext cx="1744662" cy="71437"/>
            <a:chOff x="0" y="0"/>
            <a:chExt cx="1744118" cy="72000"/>
          </a:xfrm>
        </p:grpSpPr>
        <p:cxnSp>
          <p:nvCxnSpPr>
            <p:cNvPr id="16" name="直接连接符 38">
              <a:extLst>
                <a:ext uri="{FF2B5EF4-FFF2-40B4-BE49-F238E27FC236}">
                  <a16:creationId xmlns:a16="http://schemas.microsoft.com/office/drawing/2014/main" id="{EB676390-257C-4C62-96E0-1B461FD85D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矩形 37">
              <a:extLst>
                <a:ext uri="{FF2B5EF4-FFF2-40B4-BE49-F238E27FC236}">
                  <a16:creationId xmlns:a16="http://schemas.microsoft.com/office/drawing/2014/main" id="{49CB6E47-112D-4099-8CCA-D26FEFEAB6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8" name="文本框 42">
            <a:extLst>
              <a:ext uri="{FF2B5EF4-FFF2-40B4-BE49-F238E27FC236}">
                <a16:creationId xmlns:a16="http://schemas.microsoft.com/office/drawing/2014/main" id="{1EF38CD4-A7B7-4C1D-9600-9BDD14DA1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3279835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公司所在地点：分类变量，如北京，上海，广州等。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26">
            <a:extLst>
              <a:ext uri="{FF2B5EF4-FFF2-40B4-BE49-F238E27FC236}">
                <a16:creationId xmlns:a16="http://schemas.microsoft.com/office/drawing/2014/main" id="{E4A7228A-513C-4C98-9A5F-559225F5EEA3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3923134"/>
            <a:ext cx="1744662" cy="71437"/>
            <a:chOff x="0" y="0"/>
            <a:chExt cx="1744118" cy="72000"/>
          </a:xfrm>
        </p:grpSpPr>
        <p:cxnSp>
          <p:nvCxnSpPr>
            <p:cNvPr id="20" name="直接连接符 38">
              <a:extLst>
                <a:ext uri="{FF2B5EF4-FFF2-40B4-BE49-F238E27FC236}">
                  <a16:creationId xmlns:a16="http://schemas.microsoft.com/office/drawing/2014/main" id="{54E52FFB-2CC5-4C56-A002-77C06BCEA2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矩形 37">
              <a:extLst>
                <a:ext uri="{FF2B5EF4-FFF2-40B4-BE49-F238E27FC236}">
                  <a16:creationId xmlns:a16="http://schemas.microsoft.com/office/drawing/2014/main" id="{D51CA81E-FC56-4782-9748-2DD937A73B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22" name="文本框 42">
            <a:extLst>
              <a:ext uri="{FF2B5EF4-FFF2-40B4-BE49-F238E27FC236}">
                <a16:creationId xmlns:a16="http://schemas.microsoft.com/office/drawing/2014/main" id="{F33BED39-FDE5-47C0-A5C2-61B402ECF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4044724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公司融资情况：分类变量，如未融资、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轮融资，上市公司等。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6">
            <a:extLst>
              <a:ext uri="{FF2B5EF4-FFF2-40B4-BE49-F238E27FC236}">
                <a16:creationId xmlns:a16="http://schemas.microsoft.com/office/drawing/2014/main" id="{58CC7134-3AB0-4C16-932E-BB977752EFD2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4681172"/>
            <a:ext cx="1744662" cy="71437"/>
            <a:chOff x="0" y="0"/>
            <a:chExt cx="1744118" cy="72000"/>
          </a:xfrm>
        </p:grpSpPr>
        <p:cxnSp>
          <p:nvCxnSpPr>
            <p:cNvPr id="24" name="直接连接符 38">
              <a:extLst>
                <a:ext uri="{FF2B5EF4-FFF2-40B4-BE49-F238E27FC236}">
                  <a16:creationId xmlns:a16="http://schemas.microsoft.com/office/drawing/2014/main" id="{1FBF7255-B78E-40DE-A0BF-C0B905EBC5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矩形 37">
              <a:extLst>
                <a:ext uri="{FF2B5EF4-FFF2-40B4-BE49-F238E27FC236}">
                  <a16:creationId xmlns:a16="http://schemas.microsoft.com/office/drawing/2014/main" id="{7C2C3CD9-45C0-47FF-A563-B3D77D5EB3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26" name="文本框 42">
            <a:extLst>
              <a:ext uri="{FF2B5EF4-FFF2-40B4-BE49-F238E27FC236}">
                <a16:creationId xmlns:a16="http://schemas.microsoft.com/office/drawing/2014/main" id="{31996105-6147-4002-B9E8-6C3E48CC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4802762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公司规模：分类变量，如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人以下、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150-500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B2D3E-2D70-4021-B06F-12D2F28C5349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5463374"/>
            <a:ext cx="1744662" cy="71437"/>
            <a:chOff x="0" y="0"/>
            <a:chExt cx="1744118" cy="72000"/>
          </a:xfrm>
        </p:grpSpPr>
        <p:cxnSp>
          <p:nvCxnSpPr>
            <p:cNvPr id="28" name="直接连接符 38">
              <a:extLst>
                <a:ext uri="{FF2B5EF4-FFF2-40B4-BE49-F238E27FC236}">
                  <a16:creationId xmlns:a16="http://schemas.microsoft.com/office/drawing/2014/main" id="{DBD954D1-EE2E-43FE-9DF6-F320A44A8C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矩形 37">
              <a:extLst>
                <a:ext uri="{FF2B5EF4-FFF2-40B4-BE49-F238E27FC236}">
                  <a16:creationId xmlns:a16="http://schemas.microsoft.com/office/drawing/2014/main" id="{5205E173-BBCA-4B11-95B2-D69D4CCDA6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30" name="文本框 42">
            <a:extLst>
              <a:ext uri="{FF2B5EF4-FFF2-40B4-BE49-F238E27FC236}">
                <a16:creationId xmlns:a16="http://schemas.microsoft.com/office/drawing/2014/main" id="{ECBB6DD0-CF92-447A-89C6-04BFB4C94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5584964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公司行业：分类变量，如金融行业、电商、房地产行业等。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6376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2521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56515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数据描述</a:t>
            </a: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1131997" y="1499294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1069558" y="1692321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经验要求：分类变量，如不限经验、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3-5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ADC8A4EF-7258-409A-9483-1FECB660409B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2372787"/>
            <a:ext cx="1744662" cy="71437"/>
            <a:chOff x="0" y="0"/>
            <a:chExt cx="1744118" cy="72000"/>
          </a:xfrm>
        </p:grpSpPr>
        <p:cxnSp>
          <p:nvCxnSpPr>
            <p:cNvPr id="32" name="直接连接符 38">
              <a:extLst>
                <a:ext uri="{FF2B5EF4-FFF2-40B4-BE49-F238E27FC236}">
                  <a16:creationId xmlns:a16="http://schemas.microsoft.com/office/drawing/2014/main" id="{3FF4D493-197E-4FBB-8B2A-A3A471633D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矩形 37">
              <a:extLst>
                <a:ext uri="{FF2B5EF4-FFF2-40B4-BE49-F238E27FC236}">
                  <a16:creationId xmlns:a16="http://schemas.microsoft.com/office/drawing/2014/main" id="{8A4BFE10-1F64-4751-9D01-BEB79ED75C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4" name="文本框 42">
            <a:extLst>
              <a:ext uri="{FF2B5EF4-FFF2-40B4-BE49-F238E27FC236}">
                <a16:creationId xmlns:a16="http://schemas.microsoft.com/office/drawing/2014/main" id="{1CAC6A25-9C7A-4021-A358-064E27754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2494377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学历要求：分类变量，如本科、硕士等。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Group 26">
            <a:extLst>
              <a:ext uri="{FF2B5EF4-FFF2-40B4-BE49-F238E27FC236}">
                <a16:creationId xmlns:a16="http://schemas.microsoft.com/office/drawing/2014/main" id="{4354E3EE-A5D7-45C0-ABCA-A61E30102365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3158245"/>
            <a:ext cx="1744662" cy="71437"/>
            <a:chOff x="0" y="0"/>
            <a:chExt cx="1744118" cy="72000"/>
          </a:xfrm>
        </p:grpSpPr>
        <p:cxnSp>
          <p:nvCxnSpPr>
            <p:cNvPr id="16" name="直接连接符 38">
              <a:extLst>
                <a:ext uri="{FF2B5EF4-FFF2-40B4-BE49-F238E27FC236}">
                  <a16:creationId xmlns:a16="http://schemas.microsoft.com/office/drawing/2014/main" id="{EB676390-257C-4C62-96E0-1B461FD85D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矩形 37">
              <a:extLst>
                <a:ext uri="{FF2B5EF4-FFF2-40B4-BE49-F238E27FC236}">
                  <a16:creationId xmlns:a16="http://schemas.microsoft.com/office/drawing/2014/main" id="{49CB6E47-112D-4099-8CCA-D26FEFEAB6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8" name="文本框 42">
            <a:extLst>
              <a:ext uri="{FF2B5EF4-FFF2-40B4-BE49-F238E27FC236}">
                <a16:creationId xmlns:a16="http://schemas.microsoft.com/office/drawing/2014/main" id="{1EF38CD4-A7B7-4C1D-9600-9BDD14DA1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3279835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最低薪资：原始数据为最低薪资到最高薪资，所以这里做了拆分。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26">
            <a:extLst>
              <a:ext uri="{FF2B5EF4-FFF2-40B4-BE49-F238E27FC236}">
                <a16:creationId xmlns:a16="http://schemas.microsoft.com/office/drawing/2014/main" id="{E4A7228A-513C-4C98-9A5F-559225F5EEA3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3923134"/>
            <a:ext cx="1744662" cy="71437"/>
            <a:chOff x="0" y="0"/>
            <a:chExt cx="1744118" cy="72000"/>
          </a:xfrm>
        </p:grpSpPr>
        <p:cxnSp>
          <p:nvCxnSpPr>
            <p:cNvPr id="20" name="直接连接符 38">
              <a:extLst>
                <a:ext uri="{FF2B5EF4-FFF2-40B4-BE49-F238E27FC236}">
                  <a16:creationId xmlns:a16="http://schemas.microsoft.com/office/drawing/2014/main" id="{54E52FFB-2CC5-4C56-A002-77C06BCEA2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矩形 37">
              <a:extLst>
                <a:ext uri="{FF2B5EF4-FFF2-40B4-BE49-F238E27FC236}">
                  <a16:creationId xmlns:a16="http://schemas.microsoft.com/office/drawing/2014/main" id="{D51CA81E-FC56-4782-9748-2DD937A73B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22" name="文本框 42">
            <a:extLst>
              <a:ext uri="{FF2B5EF4-FFF2-40B4-BE49-F238E27FC236}">
                <a16:creationId xmlns:a16="http://schemas.microsoft.com/office/drawing/2014/main" id="{F33BED39-FDE5-47C0-A5C2-61B402ECF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4044724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最高薪资：原始数据为最低薪资到最高薪资，所以这里做了拆分。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6">
            <a:extLst>
              <a:ext uri="{FF2B5EF4-FFF2-40B4-BE49-F238E27FC236}">
                <a16:creationId xmlns:a16="http://schemas.microsoft.com/office/drawing/2014/main" id="{58CC7134-3AB0-4C16-932E-BB977752EFD2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4681172"/>
            <a:ext cx="1744662" cy="71437"/>
            <a:chOff x="0" y="0"/>
            <a:chExt cx="1744118" cy="72000"/>
          </a:xfrm>
        </p:grpSpPr>
        <p:cxnSp>
          <p:nvCxnSpPr>
            <p:cNvPr id="24" name="直接连接符 38">
              <a:extLst>
                <a:ext uri="{FF2B5EF4-FFF2-40B4-BE49-F238E27FC236}">
                  <a16:creationId xmlns:a16="http://schemas.microsoft.com/office/drawing/2014/main" id="{1FBF7255-B78E-40DE-A0BF-C0B905EBC5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矩形 37">
              <a:extLst>
                <a:ext uri="{FF2B5EF4-FFF2-40B4-BE49-F238E27FC236}">
                  <a16:creationId xmlns:a16="http://schemas.microsoft.com/office/drawing/2014/main" id="{7C2C3CD9-45C0-47FF-A563-B3D77D5EB3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26" name="文本框 42">
            <a:extLst>
              <a:ext uri="{FF2B5EF4-FFF2-40B4-BE49-F238E27FC236}">
                <a16:creationId xmlns:a16="http://schemas.microsoft.com/office/drawing/2014/main" id="{31996105-6147-4002-B9E8-6C3E48CC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4802762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平均薪资：（最高薪资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最低薪资）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/2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B2D3E-2D70-4021-B06F-12D2F28C5349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5463374"/>
            <a:ext cx="1744662" cy="71437"/>
            <a:chOff x="0" y="0"/>
            <a:chExt cx="1744118" cy="72000"/>
          </a:xfrm>
        </p:grpSpPr>
        <p:cxnSp>
          <p:nvCxnSpPr>
            <p:cNvPr id="28" name="直接连接符 38">
              <a:extLst>
                <a:ext uri="{FF2B5EF4-FFF2-40B4-BE49-F238E27FC236}">
                  <a16:creationId xmlns:a16="http://schemas.microsoft.com/office/drawing/2014/main" id="{DBD954D1-EE2E-43FE-9DF6-F320A44A8C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矩形 37">
              <a:extLst>
                <a:ext uri="{FF2B5EF4-FFF2-40B4-BE49-F238E27FC236}">
                  <a16:creationId xmlns:a16="http://schemas.microsoft.com/office/drawing/2014/main" id="{5205E173-BBCA-4B11-95B2-D69D4CCDA6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30" name="文本框 42">
            <a:extLst>
              <a:ext uri="{FF2B5EF4-FFF2-40B4-BE49-F238E27FC236}">
                <a16:creationId xmlns:a16="http://schemas.microsoft.com/office/drawing/2014/main" id="{ECBB6DD0-CF92-447A-89C6-04BFB4C94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5584964"/>
            <a:ext cx="108218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技能要求：分类变量，原始数据为字符串描述类型，经过分词处理后，转换为对应分类哑变量。</a:t>
            </a:r>
          </a:p>
        </p:txBody>
      </p:sp>
    </p:spTree>
    <p:extLst>
      <p:ext uri="{BB962C8B-B14F-4D97-AF65-F5344CB8AC3E}">
        <p14:creationId xmlns:p14="http://schemas.microsoft.com/office/powerpoint/2010/main" val="2291595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2521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56515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数据描述</a:t>
            </a: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1131997" y="1499294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1069558" y="1692321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岗位标签：字符串变量，如大数据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,SQL,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ADC8A4EF-7258-409A-9483-1FECB660409B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2372787"/>
            <a:ext cx="1744662" cy="71437"/>
            <a:chOff x="0" y="0"/>
            <a:chExt cx="1744118" cy="72000"/>
          </a:xfrm>
        </p:grpSpPr>
        <p:cxnSp>
          <p:nvCxnSpPr>
            <p:cNvPr id="32" name="直接连接符 38">
              <a:extLst>
                <a:ext uri="{FF2B5EF4-FFF2-40B4-BE49-F238E27FC236}">
                  <a16:creationId xmlns:a16="http://schemas.microsoft.com/office/drawing/2014/main" id="{3FF4D493-197E-4FBB-8B2A-A3A471633D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矩形 37">
              <a:extLst>
                <a:ext uri="{FF2B5EF4-FFF2-40B4-BE49-F238E27FC236}">
                  <a16:creationId xmlns:a16="http://schemas.microsoft.com/office/drawing/2014/main" id="{8A4BFE10-1F64-4751-9D01-BEB79ED75C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4" name="文本框 42">
            <a:extLst>
              <a:ext uri="{FF2B5EF4-FFF2-40B4-BE49-F238E27FC236}">
                <a16:creationId xmlns:a16="http://schemas.microsoft.com/office/drawing/2014/main" id="{1CAC6A25-9C7A-4021-A358-064E27754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2494377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岗位福利：字符串变量，如餐补，话补，交通补，全额公积金，带薪病假等。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97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10"/>
          <p:cNvSpPr>
            <a:spLocks noChangeArrowheads="1"/>
          </p:cNvSpPr>
          <p:nvPr/>
        </p:nvSpPr>
        <p:spPr bwMode="auto">
          <a:xfrm>
            <a:off x="0" y="3479800"/>
            <a:ext cx="12192000" cy="33782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矩形 20"/>
          <p:cNvSpPr>
            <a:spLocks noChangeArrowheads="1"/>
          </p:cNvSpPr>
          <p:nvPr/>
        </p:nvSpPr>
        <p:spPr bwMode="auto">
          <a:xfrm>
            <a:off x="5287963" y="4151313"/>
            <a:ext cx="1758950" cy="420687"/>
          </a:xfrm>
          <a:prstGeom prst="rect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5" name="矩形 11"/>
          <p:cNvSpPr>
            <a:spLocks noChangeArrowheads="1"/>
          </p:cNvSpPr>
          <p:nvPr/>
        </p:nvSpPr>
        <p:spPr bwMode="auto">
          <a:xfrm>
            <a:off x="0" y="0"/>
            <a:ext cx="12192000" cy="3868738"/>
          </a:xfrm>
          <a:prstGeom prst="rect">
            <a:avLst/>
          </a:prstGeom>
          <a:solidFill>
            <a:srgbClr val="2B2E37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6" name="椭圆 13"/>
          <p:cNvSpPr>
            <a:spLocks noChangeArrowheads="1"/>
          </p:cNvSpPr>
          <p:nvPr/>
        </p:nvSpPr>
        <p:spPr bwMode="auto">
          <a:xfrm>
            <a:off x="5081588" y="4152900"/>
            <a:ext cx="420687" cy="420688"/>
          </a:xfrm>
          <a:prstGeom prst="ellipse">
            <a:avLst/>
          </a:prstGeom>
          <a:solidFill>
            <a:srgbClr val="FF4F6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7" name="文本框 15"/>
          <p:cNvSpPr txBox="1">
            <a:spLocks noChangeArrowheads="1"/>
          </p:cNvSpPr>
          <p:nvPr/>
        </p:nvSpPr>
        <p:spPr bwMode="auto">
          <a:xfrm>
            <a:off x="5132388" y="4194175"/>
            <a:ext cx="304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文本框 16"/>
          <p:cNvSpPr txBox="1">
            <a:spLocks noChangeArrowheads="1"/>
          </p:cNvSpPr>
          <p:nvPr/>
        </p:nvSpPr>
        <p:spPr bwMode="auto">
          <a:xfrm>
            <a:off x="5657850" y="41941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统计分析</a:t>
            </a:r>
          </a:p>
        </p:txBody>
      </p:sp>
      <p:sp>
        <p:nvSpPr>
          <p:cNvPr id="5131" name="矩形 22"/>
          <p:cNvSpPr>
            <a:spLocks noChangeArrowheads="1"/>
          </p:cNvSpPr>
          <p:nvPr/>
        </p:nvSpPr>
        <p:spPr bwMode="auto">
          <a:xfrm rot="-5400000">
            <a:off x="6060282" y="3283744"/>
            <a:ext cx="71437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204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数据分析行业类别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198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根据图示，提取了前几个行业的数据分布，纵轴是招聘企业的个数，其中移动互联网，金融，服务，电商，文娱几个行业招聘企业较多。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移动互联网和金融行业招聘的公司数量总共占据了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34.5%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，电商，文娱，消费生活等也紧随其后。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FB4817-5B51-4FE0-8504-7B1F53828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320" y="1405832"/>
            <a:ext cx="6271803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11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1570</TotalTime>
  <Pages>0</Pages>
  <Words>3826</Words>
  <Characters>0</Characters>
  <Application>Microsoft Office PowerPoint</Application>
  <DocSecurity>0</DocSecurity>
  <PresentationFormat>宽屏</PresentationFormat>
  <Lines>0</Lines>
  <Paragraphs>271</Paragraphs>
  <Slides>43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9" baseType="lpstr"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Microsoft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职场大P话;51PPT模板网</dc:creator>
  <cp:keywords/>
  <dc:description/>
  <cp:lastModifiedBy>刘靓</cp:lastModifiedBy>
  <cp:revision>307</cp:revision>
  <dcterms:created xsi:type="dcterms:W3CDTF">2015-12-08T22:20:00Z</dcterms:created>
  <dcterms:modified xsi:type="dcterms:W3CDTF">2019-09-20T09:49:06Z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2052-9.1.0.4337</vt:lpwstr>
  </property>
</Properties>
</file>